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60" r:id="rId7"/>
    <p:sldId id="268" r:id="rId8"/>
    <p:sldId id="261" r:id="rId9"/>
    <p:sldId id="267" r:id="rId10"/>
    <p:sldId id="269" r:id="rId11"/>
    <p:sldId id="262" r:id="rId12"/>
    <p:sldId id="264" r:id="rId13"/>
    <p:sldId id="263" r:id="rId14"/>
    <p:sldId id="270" r:id="rId15"/>
    <p:sldId id="265" r:id="rId16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34E03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56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Скругленный прямоугольник 6"/>
          <p:cNvSpPr/>
          <p:nvPr userDrawn="1"/>
        </p:nvSpPr>
        <p:spPr>
          <a:xfrm>
            <a:off x="609600" y="609600"/>
            <a:ext cx="7924800" cy="5715000"/>
          </a:xfrm>
          <a:prstGeom prst="roundRect">
            <a:avLst/>
          </a:prstGeom>
          <a:solidFill>
            <a:schemeClr val="bg1">
              <a:alpha val="75000"/>
            </a:schemeClr>
          </a:solidFill>
          <a:ln w="76200">
            <a:solidFill>
              <a:srgbClr val="0070C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 descr="220px-VzKat.svg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781800" y="76200"/>
            <a:ext cx="2095500" cy="2000250"/>
          </a:xfrm>
          <a:prstGeom prst="rect">
            <a:avLst/>
          </a:prstGeom>
        </p:spPr>
      </p:pic>
      <p:pic>
        <p:nvPicPr>
          <p:cNvPr id="9" name="Рисунок 8" descr="hello_html_m316b180a.png"/>
          <p:cNvPicPr>
            <a:picLocks noChangeAspect="1"/>
          </p:cNvPicPr>
          <p:nvPr userDrawn="1"/>
        </p:nvPicPr>
        <p:blipFill>
          <a:blip r:embed="rId3" cstate="print"/>
          <a:srcRect l="9364" t="7778" r="14241" b="6667"/>
          <a:stretch>
            <a:fillRect/>
          </a:stretch>
        </p:blipFill>
        <p:spPr>
          <a:xfrm>
            <a:off x="-304800" y="0"/>
            <a:ext cx="2514600" cy="4119663"/>
          </a:xfrm>
          <a:prstGeom prst="rect">
            <a:avLst/>
          </a:prstGeom>
        </p:spPr>
      </p:pic>
      <p:pic>
        <p:nvPicPr>
          <p:cNvPr id="10" name="Рисунок 9" descr="usloviya-adaptatsii-rebenka-k-shkole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5181600" y="3276600"/>
            <a:ext cx="3568816" cy="34259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457200" y="685800"/>
            <a:ext cx="8229600" cy="5638800"/>
          </a:xfrm>
          <a:prstGeom prst="rect">
            <a:avLst/>
          </a:prstGeom>
          <a:solidFill>
            <a:schemeClr val="bg1">
              <a:alpha val="75000"/>
            </a:schemeClr>
          </a:solidFill>
          <a:ln w="76200">
            <a:solidFill>
              <a:srgbClr val="0070C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 descr="220px-VzKat.svg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239000" y="152400"/>
            <a:ext cx="1759857" cy="1679864"/>
          </a:xfrm>
          <a:prstGeom prst="rect">
            <a:avLst/>
          </a:prstGeom>
        </p:spPr>
      </p:pic>
      <p:pic>
        <p:nvPicPr>
          <p:cNvPr id="9" name="Рисунок 8" descr="hello_html_m316b180a.png"/>
          <p:cNvPicPr>
            <a:picLocks noChangeAspect="1"/>
          </p:cNvPicPr>
          <p:nvPr userDrawn="1"/>
        </p:nvPicPr>
        <p:blipFill>
          <a:blip r:embed="rId3" cstate="print"/>
          <a:srcRect l="9364" t="8889" r="14241" b="6667"/>
          <a:stretch>
            <a:fillRect/>
          </a:stretch>
        </p:blipFill>
        <p:spPr>
          <a:xfrm>
            <a:off x="-152400" y="1"/>
            <a:ext cx="1790700" cy="2895600"/>
          </a:xfrm>
          <a:prstGeom prst="rect">
            <a:avLst/>
          </a:prstGeom>
        </p:spPr>
      </p:pic>
      <p:pic>
        <p:nvPicPr>
          <p:cNvPr id="10" name="Рисунок 9" descr="usloviya-adaptatsii-rebenka-k-shkole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6629400" y="4267200"/>
            <a:ext cx="2381329" cy="2286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2" name="Рисунок 11" descr="usloviya-adaptatsii-rebenka-k-shkol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70825" y="1524000"/>
            <a:ext cx="5402351" cy="5186084"/>
          </a:xfrm>
          <a:prstGeom prst="rect">
            <a:avLst/>
          </a:prstGeom>
        </p:spPr>
      </p:pic>
      <p:sp>
        <p:nvSpPr>
          <p:cNvPr id="13" name="Прямоугольник 12"/>
          <p:cNvSpPr/>
          <p:nvPr userDrawn="1"/>
        </p:nvSpPr>
        <p:spPr>
          <a:xfrm>
            <a:off x="0" y="1066800"/>
            <a:ext cx="9144000" cy="57912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Прямая соединительная линия 13"/>
          <p:cNvCxnSpPr/>
          <p:nvPr userDrawn="1"/>
        </p:nvCxnSpPr>
        <p:spPr>
          <a:xfrm>
            <a:off x="0" y="1066800"/>
            <a:ext cx="9144000" cy="1588"/>
          </a:xfrm>
          <a:prstGeom prst="line">
            <a:avLst/>
          </a:prstGeom>
          <a:ln w="76200">
            <a:solidFill>
              <a:srgbClr val="0070C0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Рисунок 14" descr="220px-VzKat.svg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239000" y="152400"/>
            <a:ext cx="1759858" cy="1679865"/>
          </a:xfrm>
          <a:prstGeom prst="rect">
            <a:avLst/>
          </a:prstGeom>
        </p:spPr>
      </p:pic>
      <p:pic>
        <p:nvPicPr>
          <p:cNvPr id="16" name="Рисунок 15" descr="hello_html_m316b180a.png"/>
          <p:cNvPicPr>
            <a:picLocks noChangeAspect="1"/>
          </p:cNvPicPr>
          <p:nvPr userDrawn="1"/>
        </p:nvPicPr>
        <p:blipFill>
          <a:blip r:embed="rId4" cstate="print"/>
          <a:srcRect l="10990" t="7778" r="14241" b="6667"/>
          <a:stretch>
            <a:fillRect/>
          </a:stretch>
        </p:blipFill>
        <p:spPr>
          <a:xfrm>
            <a:off x="1" y="4179404"/>
            <a:ext cx="1600200" cy="267859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9600" y="3505200"/>
            <a:ext cx="4724400" cy="2362200"/>
          </a:xfrm>
        </p:spPr>
        <p:txBody>
          <a:bodyPr/>
          <a:lstStyle/>
          <a:p>
            <a:r>
              <a:rPr lang="kk-KZ" dirty="0" smtClean="0"/>
              <a:t>Жол белгілері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524000" y="1828800"/>
            <a:ext cx="6705600" cy="132343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000" b="1" spc="50" dirty="0" err="1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Онды</a:t>
            </a:r>
            <a:r>
              <a:rPr lang="kk-KZ" sz="40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 бөлшектерді қосу, азайту және көбейту</a:t>
            </a:r>
            <a:endParaRPr lang="ru-RU" sz="40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371600"/>
            <a:ext cx="8229600" cy="1143000"/>
          </a:xfrm>
        </p:spPr>
        <p:txBody>
          <a:bodyPr/>
          <a:lstStyle/>
          <a:p>
            <a:r>
              <a:rPr lang="kk-KZ" dirty="0" smtClean="0">
                <a:solidFill>
                  <a:schemeClr val="accent1"/>
                </a:solidFill>
              </a:rPr>
              <a:t>Сабақтың мақсаты: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 bwMode="auto">
          <a:xfrm>
            <a:off x="381000" y="2438400"/>
            <a:ext cx="82296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None/>
              <a:defRPr/>
            </a:pPr>
            <a:r>
              <a:rPr lang="kk-KZ" sz="3600" dirty="0" smtClean="0"/>
              <a:t>Ондық бөлшектерді бағандап азайту және қосу, көбейту амалдарының алгоритмін есеп шығаруда қолданасыңдар</a:t>
            </a:r>
            <a:endParaRPr lang="ru-RU" sz="3600" dirty="0">
              <a:solidFill>
                <a:prstClr val="black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81000" y="1981200"/>
            <a:ext cx="8382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Жол</a:t>
            </a: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ережелерін</a:t>
            </a: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сақтау </a:t>
            </a: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–</a:t>
            </a:r>
          </a:p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қауіпсіздік кепілі</a:t>
            </a: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!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049" name="Picture 1" descr="C:\Users\User\Desktop\урок\Бағдаршам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600200" y="2895600"/>
            <a:ext cx="6246069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6600" b="1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 топ – Қосу,</a:t>
            </a:r>
            <a:endParaRPr kumimoji="0" lang="ru-RU" sz="6600" b="1" i="0" u="none" strike="noStrike" cap="none" normalizeH="0" baseline="0" dirty="0" smtClean="0">
              <a:ln>
                <a:noFill/>
              </a:ln>
              <a:solidFill>
                <a:srgbClr val="0066FF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6600" b="1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 топ – Азайту,</a:t>
            </a:r>
            <a:endParaRPr kumimoji="0" lang="ru-RU" sz="6600" b="1" i="0" u="none" strike="noStrike" cap="none" normalizeH="0" baseline="0" dirty="0" smtClean="0">
              <a:ln>
                <a:noFill/>
              </a:ln>
              <a:solidFill>
                <a:srgbClr val="0066FF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6600" b="1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 топ – Көбейту.</a:t>
            </a:r>
            <a:endParaRPr kumimoji="0" lang="kk-KZ" sz="6600" b="1" i="0" u="none" strike="noStrike" cap="none" normalizeH="0" baseline="0" dirty="0" smtClean="0">
              <a:ln>
                <a:noFill/>
              </a:ln>
              <a:solidFill>
                <a:srgbClr val="0066FF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1371600"/>
            <a:ext cx="8381999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5400" b="1" dirty="0" smtClean="0">
                <a:solidFill>
                  <a:srgbClr val="0066FF"/>
                </a:solidFill>
                <a:latin typeface="Times New Roman" pitchFamily="18" charset="0"/>
                <a:cs typeface="Times New Roman" pitchFamily="18" charset="0"/>
              </a:rPr>
              <a:t>“Бағдаршам реттеуші”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5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Топқа бөлу</a:t>
            </a:r>
            <a:endParaRPr kumimoji="0" lang="kk-KZ" sz="54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949767" y="2057400"/>
            <a:ext cx="456996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Тоқтаймыз!</a:t>
            </a:r>
            <a:endParaRPr lang="ru-RU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43001"/>
            <a:ext cx="4082143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3200400" y="3733800"/>
            <a:ext cx="59436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6000" b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Дайындаламыз</a:t>
            </a:r>
            <a:r>
              <a:rPr lang="ru-RU" sz="60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!</a:t>
            </a:r>
            <a:endParaRPr lang="ru-RU" sz="60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95800" y="5334000"/>
            <a:ext cx="29912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err="1" smtClean="0">
                <a:ln/>
                <a:solidFill>
                  <a:srgbClr val="34E038"/>
                </a:solidFill>
                <a:effectLst/>
              </a:rPr>
              <a:t>Жүреміз!</a:t>
            </a:r>
            <a:endParaRPr lang="ru-RU" sz="5400" b="1" cap="none" spc="0" dirty="0">
              <a:ln/>
              <a:solidFill>
                <a:srgbClr val="34E038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7772400" cy="1362075"/>
          </a:xfrm>
        </p:spPr>
        <p:txBody>
          <a:bodyPr/>
          <a:lstStyle/>
          <a:p>
            <a:r>
              <a:rPr lang="kk-KZ" dirty="0" smtClean="0"/>
              <a:t>“Жолда қауіпсіздігі”</a:t>
            </a:r>
            <a:br>
              <a:rPr lang="kk-KZ" dirty="0" smtClean="0"/>
            </a:br>
            <a:r>
              <a:rPr lang="kk-KZ" dirty="0" smtClean="0"/>
              <a:t>бейнеролик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362200"/>
            <a:ext cx="7772400" cy="1362075"/>
          </a:xfrm>
        </p:spPr>
        <p:txBody>
          <a:bodyPr>
            <a:normAutofit fontScale="90000"/>
          </a:bodyPr>
          <a:lstStyle/>
          <a:p>
            <a:pPr algn="ctr"/>
            <a:r>
              <a:rPr lang="kk-KZ" sz="7200" dirty="0" smtClean="0"/>
              <a:t>“МИҒА ШАБУЫЛ</a:t>
            </a:r>
            <a:r>
              <a:rPr lang="kk-KZ" sz="7200" dirty="0" smtClean="0"/>
              <a:t>”</a:t>
            </a:r>
            <a:br>
              <a:rPr lang="kk-KZ" sz="7200" dirty="0" smtClean="0"/>
            </a:br>
            <a:endParaRPr lang="ru-RU" sz="4400" dirty="0">
              <a:solidFill>
                <a:srgbClr val="0066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057400"/>
            <a:ext cx="7772400" cy="1362075"/>
          </a:xfrm>
        </p:spPr>
        <p:txBody>
          <a:bodyPr/>
          <a:lstStyle/>
          <a:p>
            <a:pPr algn="ctr"/>
            <a:r>
              <a:rPr lang="kk-KZ" dirty="0" smtClean="0"/>
              <a:t>“Автобустық аялдамасы” әдісі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8400" y="2590800"/>
            <a:ext cx="4114800" cy="1362075"/>
          </a:xfrm>
        </p:spPr>
        <p:txBody>
          <a:bodyPr/>
          <a:lstStyle/>
          <a:p>
            <a:r>
              <a:rPr lang="kk-KZ" dirty="0" smtClean="0"/>
              <a:t>Сергіту сәті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133600"/>
            <a:ext cx="7772400" cy="1362075"/>
          </a:xfrm>
        </p:spPr>
        <p:txBody>
          <a:bodyPr>
            <a:noAutofit/>
          </a:bodyPr>
          <a:lstStyle/>
          <a:p>
            <a:pPr algn="ctr"/>
            <a:r>
              <a:rPr lang="kk-KZ" sz="6000" dirty="0" smtClean="0"/>
              <a:t>ЖЕКе жұмыс: </a:t>
            </a:r>
            <a:br>
              <a:rPr lang="kk-KZ" sz="6000" dirty="0" smtClean="0"/>
            </a:br>
            <a:r>
              <a:rPr lang="kk-KZ" sz="6000" dirty="0" smtClean="0"/>
              <a:t>бос орынды толтыр</a:t>
            </a:r>
            <a:endParaRPr lang="ru-RU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81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09600" y="914400"/>
            <a:ext cx="3657600" cy="251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182"/>
          <p:cNvPicPr/>
          <p:nvPr/>
        </p:nvPicPr>
        <p:blipFill>
          <a:blip r:embed="rId3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495800" y="914400"/>
            <a:ext cx="3733800" cy="251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183"/>
          <p:cNvPicPr/>
          <p:nvPr/>
        </p:nvPicPr>
        <p:blipFill>
          <a:blip r:embed="rId4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09600" y="3886200"/>
            <a:ext cx="3429000" cy="220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184"/>
          <p:cNvPicPr/>
          <p:nvPr/>
        </p:nvPicPr>
        <p:blipFill>
          <a:blip r:embed="rId5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810000"/>
            <a:ext cx="3781425" cy="253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81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85800" y="914400"/>
            <a:ext cx="3657600" cy="251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182"/>
          <p:cNvPicPr/>
          <p:nvPr/>
        </p:nvPicPr>
        <p:blipFill>
          <a:blip r:embed="rId3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495800" y="914400"/>
            <a:ext cx="3733800" cy="251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183"/>
          <p:cNvPicPr/>
          <p:nvPr/>
        </p:nvPicPr>
        <p:blipFill>
          <a:blip r:embed="rId4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09600" y="3886200"/>
            <a:ext cx="3429000" cy="220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184"/>
          <p:cNvPicPr/>
          <p:nvPr/>
        </p:nvPicPr>
        <p:blipFill>
          <a:blip r:embed="rId5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810000"/>
            <a:ext cx="3781425" cy="253365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3657600" y="914400"/>
            <a:ext cx="49646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4</a:t>
            </a:r>
            <a:endParaRPr lang="ru-RU" sz="40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00400" y="2590800"/>
            <a:ext cx="49646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6</a:t>
            </a:r>
            <a:endParaRPr lang="ru-RU" sz="40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743200" y="990600"/>
            <a:ext cx="49646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5</a:t>
            </a:r>
            <a:endParaRPr lang="ru-RU" sz="40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752600" y="2590800"/>
            <a:ext cx="49646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3</a:t>
            </a:r>
            <a:endParaRPr lang="ru-RU" sz="40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295400" y="914400"/>
            <a:ext cx="49646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2</a:t>
            </a:r>
            <a:endParaRPr lang="ru-RU" sz="40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620000" y="1676400"/>
            <a:ext cx="49646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0</a:t>
            </a:r>
            <a:endParaRPr lang="ru-RU" sz="40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086600" y="914400"/>
            <a:ext cx="49646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5</a:t>
            </a:r>
            <a:endParaRPr lang="ru-RU" sz="40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553200" y="2590800"/>
            <a:ext cx="49646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4</a:t>
            </a:r>
            <a:endParaRPr lang="ru-RU" sz="40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562600" y="1676400"/>
            <a:ext cx="49646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3</a:t>
            </a:r>
            <a:endParaRPr lang="ru-RU" sz="40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029200" y="914400"/>
            <a:ext cx="5334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3</a:t>
            </a:r>
            <a:endParaRPr lang="ru-RU" sz="40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590800" y="3886200"/>
            <a:ext cx="49646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1</a:t>
            </a:r>
            <a:endParaRPr lang="ru-RU" sz="40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828800" y="3810000"/>
            <a:ext cx="49646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7</a:t>
            </a:r>
            <a:endParaRPr lang="ru-RU" sz="40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429000" y="4495800"/>
            <a:ext cx="49646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0</a:t>
            </a:r>
            <a:endParaRPr lang="ru-RU" sz="40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209800" y="4495800"/>
            <a:ext cx="49646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7</a:t>
            </a:r>
            <a:endParaRPr lang="ru-RU" sz="40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066800" y="4495800"/>
            <a:ext cx="49646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0</a:t>
            </a:r>
            <a:endParaRPr lang="ru-RU" sz="40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048000" y="5334000"/>
            <a:ext cx="49646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2</a:t>
            </a:r>
            <a:endParaRPr lang="ru-RU" sz="40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257800" y="3810000"/>
            <a:ext cx="49646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4</a:t>
            </a:r>
            <a:endParaRPr lang="ru-RU" sz="40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477000" y="3810000"/>
            <a:ext cx="49646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8</a:t>
            </a:r>
            <a:endParaRPr lang="ru-RU" sz="40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7620000" y="3810000"/>
            <a:ext cx="49646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0</a:t>
            </a:r>
            <a:endParaRPr lang="ru-RU" sz="40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858000" y="4572000"/>
            <a:ext cx="49646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7</a:t>
            </a:r>
            <a:endParaRPr lang="ru-RU" sz="40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6096000" y="5486400"/>
            <a:ext cx="49646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2</a:t>
            </a:r>
            <a:endParaRPr lang="ru-RU" sz="40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239000" y="5486400"/>
            <a:ext cx="49646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7</a:t>
            </a:r>
            <a:endParaRPr lang="ru-RU" sz="40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2362200" y="0"/>
            <a:ext cx="4572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Өзіңді тексер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4600" y="2895600"/>
            <a:ext cx="4114800" cy="1143000"/>
          </a:xfrm>
        </p:spPr>
        <p:txBody>
          <a:bodyPr/>
          <a:lstStyle/>
          <a:p>
            <a:r>
              <a:rPr lang="kk-KZ" dirty="0" smtClean="0"/>
              <a:t>“лото” ойыны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62000" y="533400"/>
          <a:ext cx="7620000" cy="5257798"/>
        </p:xfrm>
        <a:graphic>
          <a:graphicData uri="http://schemas.openxmlformats.org/drawingml/2006/table">
            <a:tbl>
              <a:tblPr/>
              <a:tblGrid>
                <a:gridCol w="486935"/>
                <a:gridCol w="5624647"/>
                <a:gridCol w="1508418"/>
              </a:tblGrid>
              <a:tr h="9879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328" marR="623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/>
                          <a:ea typeface="Calibri"/>
                          <a:cs typeface="Times New Roman"/>
                        </a:rPr>
                        <a:t>Бағалау критерийлері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328" marR="623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Calibri"/>
                          <a:cs typeface="Times New Roman"/>
                        </a:rPr>
                        <a:t>Бес балдық жүйемен бағала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328" marR="623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30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1.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328" marR="623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/>
                          <a:ea typeface="Calibri"/>
                          <a:cs typeface="Times New Roman"/>
                        </a:rPr>
                        <a:t>Мен ондық бөлшектерді азайту және </a:t>
                      </a:r>
                      <a:r>
                        <a:rPr lang="kk-KZ" sz="1600" dirty="0" smtClean="0">
                          <a:latin typeface="Times New Roman"/>
                          <a:ea typeface="Calibri"/>
                          <a:cs typeface="Times New Roman"/>
                        </a:rPr>
                        <a:t>қосу,</a:t>
                      </a:r>
                      <a:r>
                        <a:rPr lang="kk-KZ" sz="16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көбейту </a:t>
                      </a:r>
                      <a:r>
                        <a:rPr lang="kk-KZ" sz="1600" dirty="0" smtClean="0">
                          <a:latin typeface="Times New Roman"/>
                          <a:ea typeface="Calibri"/>
                          <a:cs typeface="Times New Roman"/>
                        </a:rPr>
                        <a:t>алгоритмін </a:t>
                      </a:r>
                      <a:r>
                        <a:rPr lang="kk-KZ" sz="1600" dirty="0">
                          <a:latin typeface="Times New Roman"/>
                          <a:ea typeface="Calibri"/>
                          <a:cs typeface="Times New Roman"/>
                        </a:rPr>
                        <a:t>білемін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328" marR="623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2328" marR="623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30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2.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328" marR="623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/>
                          <a:ea typeface="Calibri"/>
                          <a:cs typeface="Times New Roman"/>
                        </a:rPr>
                        <a:t>Мен ондық бөлшектерді азайту және </a:t>
                      </a:r>
                      <a:r>
                        <a:rPr lang="kk-KZ" sz="1600" dirty="0" smtClean="0">
                          <a:latin typeface="Times New Roman"/>
                          <a:ea typeface="Calibri"/>
                          <a:cs typeface="Times New Roman"/>
                        </a:rPr>
                        <a:t>қосу, көбейту </a:t>
                      </a:r>
                      <a:r>
                        <a:rPr lang="kk-KZ" sz="1600" dirty="0">
                          <a:latin typeface="Times New Roman"/>
                          <a:ea typeface="Calibri"/>
                          <a:cs typeface="Times New Roman"/>
                        </a:rPr>
                        <a:t>есептерін шығара аламын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328" marR="623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2328" marR="623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79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3.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328" marR="623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/>
                          <a:ea typeface="Calibri"/>
                          <a:cs typeface="Times New Roman"/>
                        </a:rPr>
                        <a:t>Мен есептің шығарылуын ондық бөлшектерді азайту және </a:t>
                      </a:r>
                      <a:r>
                        <a:rPr lang="kk-KZ" sz="1600" dirty="0" smtClean="0">
                          <a:latin typeface="Times New Roman"/>
                          <a:ea typeface="Calibri"/>
                          <a:cs typeface="Times New Roman"/>
                        </a:rPr>
                        <a:t>қосу, көбейту </a:t>
                      </a:r>
                      <a:r>
                        <a:rPr lang="kk-KZ" sz="1600" dirty="0">
                          <a:latin typeface="Times New Roman"/>
                          <a:ea typeface="Calibri"/>
                          <a:cs typeface="Times New Roman"/>
                        </a:rPr>
                        <a:t>алгоритмін пайдаланып түсіндіре аламын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328" marR="623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2328" marR="623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30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4.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328" marR="623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Calibri"/>
                          <a:cs typeface="Times New Roman"/>
                        </a:rPr>
                        <a:t>Мен басқа оқушының жұмысын бағалау критерийлеріне сүйеніп тексере аламын 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328" marR="623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2328" marR="623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27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5. 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328" marR="623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Calibri"/>
                          <a:cs typeface="Times New Roman"/>
                        </a:rPr>
                        <a:t>Мен топта жұмыс істей аламын және тоқтық жұмыс ережелерін сақтаймын</a:t>
                      </a: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: </a:t>
                      </a:r>
                      <a:r>
                        <a:rPr lang="kk-KZ" sz="1600">
                          <a:latin typeface="Times New Roman"/>
                          <a:ea typeface="Calibri"/>
                          <a:cs typeface="Times New Roman"/>
                        </a:rPr>
                        <a:t>өз ойын айту</a:t>
                      </a: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kk-KZ" sz="1600">
                          <a:latin typeface="Times New Roman"/>
                          <a:ea typeface="Calibri"/>
                          <a:cs typeface="Times New Roman"/>
                        </a:rPr>
                        <a:t>басқалардың ойын тыңда</a:t>
                      </a: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kk-KZ" sz="1600">
                          <a:latin typeface="Times New Roman"/>
                          <a:ea typeface="Calibri"/>
                          <a:cs typeface="Times New Roman"/>
                        </a:rPr>
                        <a:t>талдау және ортақ қорытынды қалыптастыру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328" marR="623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2328" marR="623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</TotalTime>
  <Words>192</Words>
  <Application>Microsoft Office PowerPoint</Application>
  <PresentationFormat>Экран (4:3)</PresentationFormat>
  <Paragraphs>56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16" baseType="lpstr">
      <vt:lpstr>Office Theme</vt:lpstr>
      <vt:lpstr>1_Office Theme</vt:lpstr>
      <vt:lpstr>Жол белгілері</vt:lpstr>
      <vt:lpstr>Сабақтың мақсаты:</vt:lpstr>
      <vt:lpstr>Слайд 3</vt:lpstr>
      <vt:lpstr>Слайд 4</vt:lpstr>
      <vt:lpstr>Слайд 5</vt:lpstr>
      <vt:lpstr>“Жолда қауіпсіздігі” бейнеролик</vt:lpstr>
      <vt:lpstr>“МИҒА ШАБУЫЛ” </vt:lpstr>
      <vt:lpstr>“Автобустық аялдамасы” әдісі</vt:lpstr>
      <vt:lpstr>Сергіту сәті</vt:lpstr>
      <vt:lpstr>ЖЕКе жұмыс:  бос орынды толтыр</vt:lpstr>
      <vt:lpstr>Слайд 11</vt:lpstr>
      <vt:lpstr>Слайд 12</vt:lpstr>
      <vt:lpstr>“лото” ойыны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14</cp:revision>
  <dcterms:created xsi:type="dcterms:W3CDTF">2016-09-03T07:10:15Z</dcterms:created>
  <dcterms:modified xsi:type="dcterms:W3CDTF">2018-02-22T03:44:55Z</dcterms:modified>
</cp:coreProperties>
</file>